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419" r:id="rId2"/>
    <p:sldId id="420" r:id="rId3"/>
    <p:sldId id="421" r:id="rId4"/>
    <p:sldId id="422" r:id="rId5"/>
    <p:sldId id="423" r:id="rId6"/>
    <p:sldId id="424" r:id="rId7"/>
    <p:sldId id="426" r:id="rId8"/>
    <p:sldId id="427" r:id="rId9"/>
    <p:sldId id="429" r:id="rId10"/>
    <p:sldId id="42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21F"/>
    <a:srgbClr val="BDA0E7"/>
    <a:srgbClr val="E3F3D1"/>
    <a:srgbClr val="F2D8B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3" autoAdjust="0"/>
    <p:restoredTop sz="93562" autoAdjust="0"/>
  </p:normalViewPr>
  <p:slideViewPr>
    <p:cSldViewPr>
      <p:cViewPr varScale="1">
        <p:scale>
          <a:sx n="114" d="100"/>
          <a:sy n="114" d="100"/>
        </p:scale>
        <p:origin x="7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22:07:06.3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1 201 24575,'17'0'0,"15"-1"0,18-2 0,18-6 0,-4 0 0,9-5 0,9-2 0,4 0 0,-33 6 0,1 0 0,0 1 0,0 0 0,4-2 0,1-1 0,4 1 0,0 0 0,1 1 0,0 1 0,-2 0 0,-1 2 0,-1 2 0,0 2 0,-4 1 0,0 0 0,-2 0 0,-1 1 0,-1 1 0,0 0 0,1 0 0,0 0 0,-1 0 0,-1 0 0,48 0 0,-7 0 0,-13 0 0,0 0 0,-1 0 0,4 4 0,3 6 0,9 9 0,-42-5 0,1 1 0,8 2 0,2 0 0,4 2 0,1-1 0,2 1 0,0 0 0,1 2 0,-2 0 0,-7 0 0,-3 1 0,-3 1 0,-1 1 0,-5 1 0,-1 1 0,-3 0 0,0 0 0,3 2 0,-1 1 0,3 1 0,2 1 0,2 1 0,1 1 0,5 2 0,1 1 0,5 0 0,2 2 0,1 2 0,1 1 0,0 1 0,0-1 0,-3-1 0,-3-2 0,-7-2 0,-2-1 0,-7-5 0,-2-2 0,34 25 0,-11 1 0,-5 1 0,-5 1 0,-5 0 0,0 4 0,-1-1 0,-1 5 0,3 10 0,-27-33 0,0 2 0,3 7 0,0 3 0,3 6 0,1 3 0,1 4 0,-1 0 0,-1-1 0,-1 0 0,-3-6 0,-1-3 0,-4-8 0,-1-2 0,18 29 0,-1-7 0,0 2 0,2 1 0,2 10 0,-21-37 0,-1 1 0,-1-1 0,1 0 0,-2 2 0,-1-1 0,16 37 0,-4-5 0,-4-4 0,0-3 0,-4-3 0,-5-10 0,-5-10 0,-5-12 0,-1-4 0,-1-4 0,-1 1 0,-1-1 0,-2-3 0,-1-1 0,-1-4 0,-2 1 0,2-2 0,1-2 0,-2-4 0,-5-7 0,-14-10 0,-9-3 0,-22-7 0,-29-4 0,25 9 0,-3-2 0,-14-5 0,-1-2 0,0 1 0,1-2 0,0-3 0,2 0 0,8 1 0,4-1 0,8 4 0,3-2 0,-31-18 0,18 5 0,8-2 0,8 5 0,9 4 0,12 7 0,7 8 0,10 5 0,31-1 0,43-11 0,15-4 0,-30 7 0,3-2 0,0-2 0,-1-1 0,-1-1 0,0 1 0,7-3 0,0 0 0,-10 3 0,-2 0 0,40-17 0,-11 2 0,-7 4 0,-6 0 0,-7 5 0,-9 3 0,-10 5 0,-8 6 0,-9 5 0,-6 3 0,-4 3 0,1 1 0,-2 0 0,8-1 0,11-7 0,10-6 0,10-7 0,-3-3 0,-5 0 0,-8 5 0,-9 3 0,-4 5 0,-4 2 0,0 0 0,0 1 0,-2-1 0,-1 1 0,-2 2 0,-1 0 0,1 1 0,-4 1 0,-1 0 0,-3 0 0,-2 3 0,-2 2 0,-2 3 0,0 6 0,-2 3 0,-5 10 0,-5 11 0,-6 10 0,-3 13 0,-7 11 0,-7 13 0,13-33 0,-1 2 0,-2 5 0,0 2 0,-2 1 0,0 1 0,2-2 0,2-1 0,2-4 0,2-3 0,-14 36 0,9-16 0,3-9 0,3-9 0,4-7 0,0-2 0,2-8 0,1-3 0,-1-2 0,2-1 0,0 1 0,1-4 0,1-1 0,1-6 0,0-3 0,2-3 0,3-6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22:07:12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24575,'0'8'0,"0"6"0,0 29 0,0 13 0,0 2 0,0 4 0,0-4 0,0 2 0,0 4 0,0 0 0,2-5 0,2 5 0,-1 10 0,3 2 0,-2 10 0,3 6 0,1 2 0,-6-41 0,0 1 0,2-1 0,0 2 0,0 2 0,1 0 0,1 1 0,2-1 0,0-4 0,1-2 0,-1 0 0,1-2 0,12 44 0,-11-43 0,2 1 0,1 6 0,1 2 0,1 2 0,1 2 0,1 6 0,1-1 0,0 1 0,1 1 0,0-1 0,0 0 0,1 0 0,1-1 0,1-2 0,1 0 0,2 2 0,2 0 0,2-2 0,1 0 0,3 2 0,0 0 0,3 4 0,1 0 0,2 3 0,0 1 0,2 8 0,0 2 0,0-1 0,0 0 0,0 0 0,0-1 0,0-2 0,0-1 0,0-4 0,2-2 0,1-2 0,1-2 0,2-2 0,1-3 0,0-3 0,1-1 0,5 3 0,2-1 0,4 2 0,4 0 0,-18-20 0,3 0 0,1 0-188,4 3 0,2 0 1,0 1 187,1-1 0,0 0 0,1 1 0,2-1 0,-1 0 0,0 0 0,-2-2 0,-1-1 0,1 0 0,-1-2 0,1 0 0,-1-2 0,1-1 0,-1-2 0,1 0 0,-2 0 0,0-1 0,0-1 0,27 14 0,0-2-42,-3-5 1,1-3 41,-2-5 0,0-5 0,1-3 0,1-3 0,3-1 0,2-1 0,0-3 0,0 1 0,0-1 0,-1 0 0,-3 0 0,0 0 0,-5-2 0,-1 0 0,-2-1 0,0-1 0,-1-2 0,0 0 280,0-2 0,-1 0-280,-5 0 0,0-2 43,-2-1 0,0-2-43,-6-2 0,-1 0 0,-2-2 0,-1-1 0,45-2 0,-11 0 0,-7 0 0,-10 0 0,-2-2 0,-4-5 0,-1-3 0,0 0 0,-6 0 0,0 1 0,-6-1 0,1-3 0,-4 0 0,-5 1 0,-1 0 0,-6 0 0,-1 1 0,-2-1 0,-6 0 0,1 1 0,-3 1 0,-2 0 0,0 2 0,-2 1 0,-2 1 0,-4 1 0,0-2 0,1-1 0,-3-1 0,2 1 0,-2 0 0,-2 0 0,-1 0 0,-2 2 0,-1 0 0,1 1 0,-2 1 0,0 0 0,2 0 0,2-1 0,3-3 0,3-6 0,3-2 0,7-4 0,8-3 0,12-2 0,8 2 0,3-1 0,0 1 0,-4 0 0,-9-2 0,-5 3 0,-8 3 0,-8 1 0,2 0 0,-2 0 0,4-1 0,-1 1 0,-3 0 0,-1 0 0,-4 2 0,0 1 0,-2 3 0,-3 1 0,-7 4 0,-10 5 0,-12 7 0,-6 4 0,-11 6 0,-8 4 0,-11 0 0,-11 2 0,-2-9 0,-5-6 0,-2-3 0,1-3 0,6 0 0,8 0 0,8 0 0,0 0 0,1 0 0,3-6 0,2-3 0,2-3 0,-3-3 0,-10 2 0,-12-2 0,-5 0 0,3 1 0,12 0 0,14 5 0,15 2 0,12 6 0,9 14 0,28 43 0,5 8 0,0-14 0,3 4 0,7 6 0,1-1 0,-4-6 0,0-1 0,5 6 0,0-1 0,-10-14 0,-1-3 0,21 31 0,-8-7 0,-9-10 0,-5-10 0,-4-1 0,1 1 0,0 1 0,0 3 0,0 0 0,0 1 0,5 0 0,-1 0 0,1-4 0,0-4 0,-3-2 0,4-2 0,2 1 0,2-1 0,-1-3 0,-6-6 0,-5-5 0,-4-4 0,-3-2 0,-3-4 0,-4-7 0,-4-7 0,-2-7 0,-1-4 0,3-6 0,3-6 0,2-3 0,2-7 0,-2-2 0,-2-1 0,-1-3 0,-1 0 0,1-2 0,0 1 0,0 1 0,2-1 0,1-3 0,-1-3 0,-1-1 0,-1 2 0,-1 4 0,0 2 0,-1 3 0,0 3 0,1 0 0,1-1 0,1 3 0,2 0 0,-2 4 0,-1 2 0,-1 1 0,-1 0 0,3-3 0,1-2 0,1 1 0,-2-2 0,-1 0 0,0 2 0,1-5 0,3 2 0,-3-1 0,0 2 0,-4 7 0,1 2 0,0 2 0,0-3 0,0 0 0,-3-1 0,3 1 0,-3 3 0,1 4 0,-1 1 0,-1 5 0,0 5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3E860-F498-4C2D-BF82-4BB6A34F4482}" type="datetimeFigureOut">
              <a:rPr lang="en-AU" smtClean="0"/>
              <a:pPr/>
              <a:t>16/8/2024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A7FC-93D4-471E-AF44-B8576D30FAF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5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1ACB0-3C65-F547-8B15-5A68E23AECEB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01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F9C9-A483-8000-FCF3-6D19336C8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045029"/>
          </a:xfrm>
          <a:gradFill>
            <a:gsLst>
              <a:gs pos="100000">
                <a:schemeClr val="bg1"/>
              </a:gs>
              <a:gs pos="73000">
                <a:schemeClr val="bg1">
                  <a:lumMod val="95000"/>
                </a:schemeClr>
              </a:gs>
            </a:gsLst>
            <a:lin ang="5400000" scaled="1"/>
          </a:gradFill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3FEE1-9FA9-43C8-0361-4A4389F5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282536"/>
            <a:ext cx="6858000" cy="1045029"/>
          </a:xfrm>
        </p:spPr>
        <p:txBody>
          <a:bodyPr>
            <a:normAutofit/>
          </a:bodyPr>
          <a:lstStyle>
            <a:lvl1pPr marL="0" indent="0" algn="ctr">
              <a:buNone/>
              <a:defRPr sz="33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5D074-8FEB-6FD9-370A-3CE65B9B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81D84-477D-E7C4-06DA-580D6A82C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224F6-AFB9-C22C-E5B3-CAA382A5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91629-96AF-DE34-AF93-C8E3F5ADA180}"/>
              </a:ext>
            </a:extLst>
          </p:cNvPr>
          <p:cNvSpPr txBox="1"/>
          <p:nvPr userDrawn="1"/>
        </p:nvSpPr>
        <p:spPr>
          <a:xfrm>
            <a:off x="2686050" y="5355771"/>
            <a:ext cx="3771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100" dirty="0"/>
              <a:t>Dr James Dorey</a:t>
            </a:r>
          </a:p>
        </p:txBody>
      </p:sp>
    </p:spTree>
    <p:extLst>
      <p:ext uri="{BB962C8B-B14F-4D97-AF65-F5344CB8AC3E}">
        <p14:creationId xmlns:p14="http://schemas.microsoft.com/office/powerpoint/2010/main" val="42601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9427-D8D5-E26D-FAB8-6EDC56B4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89954-23B8-49ED-E59A-D57C908C8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8CB85-2C64-0E54-381F-89BAD67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75B0-98F3-9D7F-3A90-2F42022D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BCF1-A4DC-9470-DE00-9C5F4358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33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B2892-251A-96A8-BEA9-F24F4166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FD8B7-279E-BC01-64DF-F4F382CB5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7E3AB-4FD5-3D2D-5228-272D710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E4D0-0083-5082-B4F3-A27A1E5F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5CC8-AF07-A4C8-CA56-764CAEA7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160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&amp; imag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922" y="2537640"/>
            <a:ext cx="4010526" cy="390059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200">
                <a:solidFill>
                  <a:schemeClr val="accent3"/>
                </a:solidFill>
              </a:defRPr>
            </a:lvl4pPr>
            <a:lvl5pPr>
              <a:defRPr sz="1200">
                <a:solidFill>
                  <a:schemeClr val="accent3"/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5921" y="457202"/>
            <a:ext cx="8160621" cy="783389"/>
          </a:xfrm>
        </p:spPr>
        <p:txBody>
          <a:bodyPr anchor="b">
            <a:normAutofit/>
          </a:bodyPr>
          <a:lstStyle>
            <a:lvl1pPr>
              <a:defRPr sz="21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55921" y="1262145"/>
            <a:ext cx="8160620" cy="781552"/>
          </a:xfrm>
        </p:spPr>
        <p:txBody>
          <a:bodyPr>
            <a:norm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71994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00F-1D0E-64FA-CB94-D8DA7D41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5EDEF-C97C-77A3-A3E6-7CE10CA5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40EE7-792A-F6C4-7493-2FE7D9F3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E9998-974E-D8AD-81C5-4482B4232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B6A1F-D2DE-343F-ECAD-5A9A15D6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304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344A-1493-3ADA-D704-D0788E40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6E5CE-3620-C57A-21F5-4A0F78188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F182-08AF-8BBF-2B3E-8DC91FCB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87F78-3A7B-A6B1-6D48-000730EF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03750-D14F-86D7-2DFA-7D7DFC8E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11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98C4-98EE-A15A-1BDD-E37A7965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EF52-C0C5-F6A9-319F-275348884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905D-68EB-DFC3-C2C7-5F676C049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F5BD9-1D81-EC3D-62DD-9EFFE196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C4DD7-C57E-F6C6-FD17-0BB8259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92267-857E-B2E5-AD88-AB11396F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99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E627-DE1F-8A6E-13D6-95D46A49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13B15-4B1F-957D-0960-4F74078C7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5CDD3-4F3F-8252-E3D1-7EF449C9D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CF13E-C5A3-0270-73CF-A1F37407F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3340F-403E-9A36-7D19-104AFBE3F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21B93-4814-28B5-3ACC-1F500CC3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DC5F9-0A25-61DE-CEA4-3C7CEE42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A25C4-3352-A451-4B3C-0A074A0F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08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F222-FC80-AD82-4C69-6445AFE6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3087F-C0BB-DA74-6102-C34973A0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B2FCF-1271-3A09-41A4-F28A8752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4931C-A30F-0D87-0E41-F8AA77C7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97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D6194-A6A8-6D85-A927-CCCBD84A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31830-E2E4-0486-78AA-CD331D10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CC9C7-A171-282C-A071-9CE4D28D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168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E9EF-D566-E38C-C8BA-FC4429EB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B433C-C21F-1164-0A8E-45500B33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B22ED-679E-1AE2-75C6-A6FF613A8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B5E69-74E8-6456-2A40-E88D9CBB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AC898-4656-9007-2717-770B78BA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F363A-2F33-9662-5CD8-AF0778C9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48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B445-CF30-FFAA-3CAD-0ABD2C7F9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581D7-FE45-31C3-8359-889F0FA48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20484-C4B2-9053-159A-AC28BCF09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AB345-FFFB-4407-6179-B0216786B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4334C-A258-3F0C-8434-0D965899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2953A-E046-48A7-7E5A-49452714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74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27970-D282-B9A9-602B-3A3B1C3D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"/>
            <a:ext cx="7886700" cy="1145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6B0AD-AD7F-1DE3-03B6-761E210C2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7D071-9066-31B8-0905-D0C7A410C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85FED-E5C6-2640-857E-7DCFF39350D1}" type="datetimeFigureOut">
              <a:rPr lang="en-AU" smtClean="0"/>
              <a:t>16/8/2024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9345-1EDC-7506-8E6A-F698587ED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4A4FD-5724-EF9B-5F6A-49C7873D9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5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9579B9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F90D8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5DC18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7D684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8F798D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51810B-DC30-3BB9-1C03-7900884A04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AFE40-84D2-8688-B940-274FAF8A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214"/>
            <a:ext cx="9144000" cy="783772"/>
          </a:xfrm>
          <a:solidFill>
            <a:schemeClr val="tx1">
              <a:alpha val="52597"/>
            </a:schemeClr>
          </a:solidFill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BIOL365: Marine and Terrestrial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86DAD-D7A2-C7B1-6D84-AD445B741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47" y="838772"/>
            <a:ext cx="7686303" cy="1011300"/>
          </a:xfrm>
          <a:prstGeom prst="roundRect">
            <a:avLst/>
          </a:prstGeom>
          <a:solidFill>
            <a:schemeClr val="bg1">
              <a:alpha val="62056"/>
            </a:schemeClr>
          </a:solidFill>
        </p:spPr>
        <p:txBody>
          <a:bodyPr>
            <a:noAutofit/>
          </a:bodyPr>
          <a:lstStyle/>
          <a:p>
            <a:r>
              <a:rPr lang="en-AU" b="1" dirty="0"/>
              <a:t>Practical 4: Macroevolutionary 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3DBAC-8D4D-001B-D417-2BE34F1BB7DD}"/>
              </a:ext>
            </a:extLst>
          </p:cNvPr>
          <p:cNvSpPr txBox="1"/>
          <p:nvPr/>
        </p:nvSpPr>
        <p:spPr>
          <a:xfrm>
            <a:off x="1547662" y="5880460"/>
            <a:ext cx="6048672" cy="459700"/>
          </a:xfrm>
          <a:prstGeom prst="roundRect">
            <a:avLst/>
          </a:prstGeom>
          <a:solidFill>
            <a:schemeClr val="bg1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 defTabSz="685800"/>
            <a:r>
              <a:rPr lang="en-AU" sz="2100" b="1" dirty="0">
                <a:solidFill>
                  <a:prstClr val="black"/>
                </a:solidFill>
                <a:latin typeface="Aptos" panose="02110004020202020204"/>
              </a:rPr>
              <a:t>James Dorey, Damien </a:t>
            </a:r>
            <a:r>
              <a:rPr lang="en-AU" sz="2100" b="1" dirty="0" err="1">
                <a:solidFill>
                  <a:prstClr val="black"/>
                </a:solidFill>
                <a:latin typeface="Aptos" panose="02110004020202020204"/>
              </a:rPr>
              <a:t>Esquerré</a:t>
            </a:r>
            <a:r>
              <a:rPr lang="en-AU" sz="2100" b="1" dirty="0">
                <a:solidFill>
                  <a:prstClr val="black"/>
                </a:solidFill>
                <a:latin typeface="Aptos" panose="02110004020202020204"/>
              </a:rPr>
              <a:t>, and Phil Byrne</a:t>
            </a:r>
          </a:p>
        </p:txBody>
      </p:sp>
    </p:spTree>
    <p:extLst>
      <p:ext uri="{BB962C8B-B14F-4D97-AF65-F5344CB8AC3E}">
        <p14:creationId xmlns:p14="http://schemas.microsoft.com/office/powerpoint/2010/main" val="57744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94A8-F3D2-EC2B-BFE3-F5FCA9EF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Did you finish early?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057E-205F-833F-A65C-B7BA262FD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Help your neighbour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Work on your assignment and seek help or advice (keeping in mind that others doing the </a:t>
            </a:r>
            <a:r>
              <a:rPr lang="en-AU" dirty="0" err="1"/>
              <a:t>prac</a:t>
            </a:r>
            <a:r>
              <a:rPr lang="en-AU" dirty="0"/>
              <a:t> might need more help)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???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Okay, fine you can go if you’ve checked with your demonstrator</a:t>
            </a:r>
          </a:p>
        </p:txBody>
      </p:sp>
      <p:pic>
        <p:nvPicPr>
          <p:cNvPr id="4" name="Picture 3" descr="A close up of a butterfly&#10;&#10;Description automatically generated">
            <a:extLst>
              <a:ext uri="{FF2B5EF4-FFF2-40B4-BE49-F238E27FC236}">
                <a16:creationId xmlns:a16="http://schemas.microsoft.com/office/drawing/2014/main" id="{B797DF5B-6A52-4F31-699A-585269316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5512">
            <a:off x="-199895" y="4496036"/>
            <a:ext cx="3056907" cy="2037938"/>
          </a:xfrm>
          <a:prstGeom prst="rect">
            <a:avLst/>
          </a:prstGeom>
        </p:spPr>
      </p:pic>
      <p:pic>
        <p:nvPicPr>
          <p:cNvPr id="5" name="Picture 4" descr="A brown and white butterfly&#10;&#10;Description automatically generated">
            <a:extLst>
              <a:ext uri="{FF2B5EF4-FFF2-40B4-BE49-F238E27FC236}">
                <a16:creationId xmlns:a16="http://schemas.microsoft.com/office/drawing/2014/main" id="{7396A666-07C9-6E08-8C36-E61DF6B2E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0070">
            <a:off x="5664080" y="4431068"/>
            <a:ext cx="3945429" cy="26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8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8521709B-8B3C-565C-D4A4-BDB0AA9F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12" y="2996952"/>
            <a:ext cx="5764188" cy="384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9310C-5262-F021-43BA-A4286757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to expect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4919E-AFAF-C324-8610-1D0C3106F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Script preparation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Data management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AU" dirty="0"/>
              <a:t>Genetic data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AU" dirty="0"/>
              <a:t>Trait data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AU" dirty="0"/>
              <a:t>Align the two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Phylogenetically independent </a:t>
            </a:r>
            <a:br>
              <a:rPr lang="en-AU" dirty="0"/>
            </a:br>
            <a:r>
              <a:rPr lang="en-AU" dirty="0"/>
              <a:t>contrasts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Ancestral state reconstructions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83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30DE-6BC6-42DD-4C6C-58BECC48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Script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35E6-C39A-E5A1-3B13-4929813B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Usually, you will do this every time you open a project</a:t>
            </a:r>
          </a:p>
          <a:p>
            <a:r>
              <a:rPr lang="en-AU" dirty="0"/>
              <a:t>I feel like people are getting more comfortable here</a:t>
            </a:r>
          </a:p>
          <a:p>
            <a:endParaRPr lang="en-AU" dirty="0"/>
          </a:p>
        </p:txBody>
      </p:sp>
      <p:pic>
        <p:nvPicPr>
          <p:cNvPr id="5" name="Picture 4" descr="A yellow and black butterfly&#10;&#10;Description automatically generated">
            <a:extLst>
              <a:ext uri="{FF2B5EF4-FFF2-40B4-BE49-F238E27FC236}">
                <a16:creationId xmlns:a16="http://schemas.microsoft.com/office/drawing/2014/main" id="{9DFB0B9B-5FBA-3E34-BD46-F15CB7334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238602"/>
            <a:ext cx="5429096" cy="36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own and white butterfly&#10;&#10;Description automatically generated">
            <a:extLst>
              <a:ext uri="{FF2B5EF4-FFF2-40B4-BE49-F238E27FC236}">
                <a16:creationId xmlns:a16="http://schemas.microsoft.com/office/drawing/2014/main" id="{B33BB728-E4E5-354A-1CB1-99052BCB7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0070">
            <a:off x="5239146" y="3934864"/>
            <a:ext cx="4784576" cy="3189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630DE-6BC6-42DD-4C6C-58BECC48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35E6-C39A-E5A1-3B13-4929813B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Using the </a:t>
            </a:r>
            <a:r>
              <a:rPr lang="en-AU" b="1" dirty="0" err="1"/>
              <a:t>fasta</a:t>
            </a:r>
            <a:r>
              <a:rPr lang="en-AU" dirty="0"/>
              <a:t> </a:t>
            </a:r>
            <a:r>
              <a:rPr lang="en-AU" b="1" dirty="0"/>
              <a:t>alignment</a:t>
            </a:r>
            <a:r>
              <a:rPr lang="en-AU" dirty="0"/>
              <a:t> from last week</a:t>
            </a:r>
          </a:p>
          <a:p>
            <a:pPr lvl="1"/>
            <a:r>
              <a:rPr lang="en-AU" dirty="0"/>
              <a:t>A bit more data management magic</a:t>
            </a:r>
          </a:p>
          <a:p>
            <a:pPr lvl="1"/>
            <a:r>
              <a:rPr lang="en-AU" dirty="0"/>
              <a:t>Re-make our tree</a:t>
            </a:r>
          </a:p>
          <a:p>
            <a:pPr lvl="1"/>
            <a:endParaRPr lang="en-AU" dirty="0"/>
          </a:p>
          <a:p>
            <a:r>
              <a:rPr lang="en-AU" dirty="0"/>
              <a:t>Read in our </a:t>
            </a:r>
            <a:r>
              <a:rPr lang="en-AU" b="1" dirty="0"/>
              <a:t>trait data</a:t>
            </a:r>
            <a:r>
              <a:rPr lang="en-AU" dirty="0"/>
              <a:t>!</a:t>
            </a:r>
          </a:p>
          <a:p>
            <a:pPr lvl="1"/>
            <a:r>
              <a:rPr lang="en-AU" dirty="0"/>
              <a:t>Make some summaries by finch species</a:t>
            </a:r>
          </a:p>
          <a:p>
            <a:pPr lvl="1"/>
            <a:endParaRPr lang="en-AU" dirty="0"/>
          </a:p>
          <a:p>
            <a:r>
              <a:rPr lang="en-AU" dirty="0"/>
              <a:t>Combine the two datasets</a:t>
            </a:r>
          </a:p>
          <a:p>
            <a:pPr lvl="1"/>
            <a:r>
              <a:rPr lang="en-AU" dirty="0"/>
              <a:t>Some VERY useful (and pretty simple) code here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914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tterfly&#10;&#10;Description automatically generated">
            <a:extLst>
              <a:ext uri="{FF2B5EF4-FFF2-40B4-BE49-F238E27FC236}">
                <a16:creationId xmlns:a16="http://schemas.microsoft.com/office/drawing/2014/main" id="{50690F56-1A1B-7251-39E5-E373E2C09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0726">
            <a:off x="-491454" y="4311366"/>
            <a:ext cx="4712568" cy="314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630DE-6BC6-42DD-4C6C-58BECC48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Phylogenetically independent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35E6-C39A-E5A1-3B13-4929813B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Regular regression analysis</a:t>
            </a:r>
          </a:p>
          <a:p>
            <a:r>
              <a:rPr lang="en-AU" dirty="0"/>
              <a:t>Compare with Phylogenetically independent contrasts (PICs)</a:t>
            </a:r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6" name="Picture 5" descr="A graph of a person's point&#10;&#10;Description automatically generated with medium confidence">
            <a:extLst>
              <a:ext uri="{FF2B5EF4-FFF2-40B4-BE49-F238E27FC236}">
                <a16:creationId xmlns:a16="http://schemas.microsoft.com/office/drawing/2014/main" id="{6816D7BC-8632-10EB-5DBE-1C72C789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94" y="3202300"/>
            <a:ext cx="4299315" cy="3467844"/>
          </a:xfrm>
          <a:prstGeom prst="rect">
            <a:avLst/>
          </a:prstGeom>
        </p:spPr>
      </p:pic>
      <p:pic>
        <p:nvPicPr>
          <p:cNvPr id="8" name="Picture 7" descr="A diagram of a number of objects&#10;&#10;Description automatically generated">
            <a:extLst>
              <a:ext uri="{FF2B5EF4-FFF2-40B4-BE49-F238E27FC236}">
                <a16:creationId xmlns:a16="http://schemas.microsoft.com/office/drawing/2014/main" id="{64DF98C6-3E82-7829-93B0-BA4C2505D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88" y="2677540"/>
            <a:ext cx="2741042" cy="20789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E309BE-3A8D-8648-4297-FEA13F2908D5}"/>
                  </a:ext>
                </a:extLst>
              </p14:cNvPr>
              <p14:cNvContentPartPr/>
              <p14:nvPr/>
            </p14:nvContentPartPr>
            <p14:xfrm>
              <a:off x="4409289" y="2885593"/>
              <a:ext cx="2516400" cy="1455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E309BE-3A8D-8648-4297-FEA13F2908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3169" y="2879473"/>
                <a:ext cx="2528640" cy="14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94CC2D-8D62-B0F5-9990-FD42DAD390B8}"/>
                  </a:ext>
                </a:extLst>
              </p14:cNvPr>
              <p14:cNvContentPartPr/>
              <p14:nvPr/>
            </p14:nvContentPartPr>
            <p14:xfrm>
              <a:off x="3636009" y="3134713"/>
              <a:ext cx="2749320" cy="2729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94CC2D-8D62-B0F5-9990-FD42DAD390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29889" y="3128593"/>
                <a:ext cx="2761560" cy="27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62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tterfly&#10;&#10;Description automatically generated">
            <a:extLst>
              <a:ext uri="{FF2B5EF4-FFF2-40B4-BE49-F238E27FC236}">
                <a16:creationId xmlns:a16="http://schemas.microsoft.com/office/drawing/2014/main" id="{356E4AAA-E568-2625-E0B4-0B206EF6D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5512">
            <a:off x="-199895" y="4496036"/>
            <a:ext cx="3056907" cy="2037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630DE-6BC6-42DD-4C6C-58BECC48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Ancestral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35E6-C39A-E5A1-3B13-4929813B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 the tree (genetic data) and on that tree…</a:t>
            </a:r>
          </a:p>
          <a:p>
            <a:pPr lvl="1"/>
            <a:r>
              <a:rPr lang="en-AU" dirty="0"/>
              <a:t>Infer how a trait has changed</a:t>
            </a:r>
          </a:p>
          <a:p>
            <a:pPr lvl="1"/>
            <a:r>
              <a:rPr lang="en-AU" dirty="0"/>
              <a:t>We are not really identifying parts of the gene[</a:t>
            </a:r>
            <a:r>
              <a:rPr lang="en-AU" dirty="0" err="1"/>
              <a:t>ome</a:t>
            </a:r>
            <a:r>
              <a:rPr lang="en-AU" dirty="0"/>
              <a:t>] associated with </a:t>
            </a:r>
            <a:r>
              <a:rPr lang="en-AU" dirty="0" err="1"/>
              <a:t>triats</a:t>
            </a:r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377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23FF-9723-3B55-2E32-AC9A12A7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Make a phylogeny</a:t>
            </a:r>
          </a:p>
        </p:txBody>
      </p:sp>
      <p:pic>
        <p:nvPicPr>
          <p:cNvPr id="5" name="Content Placeholder 4" descr="A diagram of a geospatial structure&#10;&#10;Description automatically generated">
            <a:extLst>
              <a:ext uri="{FF2B5EF4-FFF2-40B4-BE49-F238E27FC236}">
                <a16:creationId xmlns:a16="http://schemas.microsoft.com/office/drawing/2014/main" id="{A9474A1D-5336-2A7D-A72D-65362B112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3" y="1863595"/>
            <a:ext cx="5563388" cy="4351338"/>
          </a:xfrm>
        </p:spPr>
      </p:pic>
      <p:pic>
        <p:nvPicPr>
          <p:cNvPr id="11" name="Picture 10" descr="A diagram of a tree&#10;&#10;Description automatically generated">
            <a:extLst>
              <a:ext uri="{FF2B5EF4-FFF2-40B4-BE49-F238E27FC236}">
                <a16:creationId xmlns:a16="http://schemas.microsoft.com/office/drawing/2014/main" id="{19E134D0-EAE0-8B0A-27DE-063E7A33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3" y="1844968"/>
            <a:ext cx="3340694" cy="4269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900C39-53CE-4DB7-13DA-E0593E65EDA7}"/>
              </a:ext>
            </a:extLst>
          </p:cNvPr>
          <p:cNvSpPr txBox="1"/>
          <p:nvPr/>
        </p:nvSpPr>
        <p:spPr>
          <a:xfrm>
            <a:off x="1331640" y="1423686"/>
            <a:ext cx="128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This week: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43CFF-C264-FB35-5116-65DCA042D9E4}"/>
              </a:ext>
            </a:extLst>
          </p:cNvPr>
          <p:cNvSpPr txBox="1"/>
          <p:nvPr/>
        </p:nvSpPr>
        <p:spPr>
          <a:xfrm>
            <a:off x="5856506" y="1423686"/>
            <a:ext cx="13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Next week:</a:t>
            </a:r>
          </a:p>
        </p:txBody>
      </p:sp>
    </p:spTree>
    <p:extLst>
      <p:ext uri="{BB962C8B-B14F-4D97-AF65-F5344CB8AC3E}">
        <p14:creationId xmlns:p14="http://schemas.microsoft.com/office/powerpoint/2010/main" val="77054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23FF-9723-3B55-2E32-AC9A12A7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Make a phylogeny</a:t>
            </a:r>
          </a:p>
        </p:txBody>
      </p:sp>
      <p:pic>
        <p:nvPicPr>
          <p:cNvPr id="11" name="Picture 10" descr="A diagram of a tree&#10;&#10;Description automatically generated">
            <a:extLst>
              <a:ext uri="{FF2B5EF4-FFF2-40B4-BE49-F238E27FC236}">
                <a16:creationId xmlns:a16="http://schemas.microsoft.com/office/drawing/2014/main" id="{19E134D0-EAE0-8B0A-27DE-063E7A337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3" y="1844968"/>
            <a:ext cx="3340694" cy="4269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900C39-53CE-4DB7-13DA-E0593E65EDA7}"/>
              </a:ext>
            </a:extLst>
          </p:cNvPr>
          <p:cNvSpPr txBox="1"/>
          <p:nvPr/>
        </p:nvSpPr>
        <p:spPr>
          <a:xfrm>
            <a:off x="1331640" y="1423686"/>
            <a:ext cx="128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This week: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43CFF-C264-FB35-5116-65DCA042D9E4}"/>
              </a:ext>
            </a:extLst>
          </p:cNvPr>
          <p:cNvSpPr txBox="1"/>
          <p:nvPr/>
        </p:nvSpPr>
        <p:spPr>
          <a:xfrm>
            <a:off x="5856506" y="1423686"/>
            <a:ext cx="13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Next week:</a:t>
            </a:r>
          </a:p>
        </p:txBody>
      </p:sp>
      <p:pic>
        <p:nvPicPr>
          <p:cNvPr id="9" name="Content Placeholder 8" descr="A diagram of a tree&#10;&#10;Description automatically generated">
            <a:extLst>
              <a:ext uri="{FF2B5EF4-FFF2-40B4-BE49-F238E27FC236}">
                <a16:creationId xmlns:a16="http://schemas.microsoft.com/office/drawing/2014/main" id="{98827668-66ED-B074-D404-B8010E7C9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43" y="1844967"/>
            <a:ext cx="5391259" cy="4269335"/>
          </a:xfrm>
        </p:spPr>
      </p:pic>
    </p:spTree>
    <p:extLst>
      <p:ext uri="{BB962C8B-B14F-4D97-AF65-F5344CB8AC3E}">
        <p14:creationId xmlns:p14="http://schemas.microsoft.com/office/powerpoint/2010/main" val="262506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tterfly&#10;&#10;Description automatically generated">
            <a:extLst>
              <a:ext uri="{FF2B5EF4-FFF2-40B4-BE49-F238E27FC236}">
                <a16:creationId xmlns:a16="http://schemas.microsoft.com/office/drawing/2014/main" id="{50690F56-1A1B-7251-39E5-E373E2C09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0726">
            <a:off x="-491454" y="4311366"/>
            <a:ext cx="4712568" cy="314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630DE-6BC6-42DD-4C6C-58BECC48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Phylogenetically independent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35E6-C39A-E5A1-3B13-4929813B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Play with the code</a:t>
            </a:r>
          </a:p>
          <a:p>
            <a:r>
              <a:rPr lang="en-AU" dirty="0"/>
              <a:t>Remember, you will need to show independence and problem solving for your assignment!</a:t>
            </a:r>
          </a:p>
          <a:p>
            <a:r>
              <a:rPr lang="en-AU" dirty="0"/>
              <a:t>5% component due midnight next Friday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065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hyloTemplate" id="{47EAE3C8-EEF7-B44B-AA90-67D3BA9F8622}" vid="{075996EB-0C29-FE42-AD65-7D372753E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6818</TotalTime>
  <Words>250</Words>
  <Application>Microsoft Macintosh PowerPoint</Application>
  <PresentationFormat>On-screen Show (4:3)</PresentationFormat>
  <Paragraphs>47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1_Office Theme</vt:lpstr>
      <vt:lpstr>BIOL365: Marine and Terrestrial Ecology</vt:lpstr>
      <vt:lpstr>What to expect today</vt:lpstr>
      <vt:lpstr>Script preparation</vt:lpstr>
      <vt:lpstr>Data management </vt:lpstr>
      <vt:lpstr>Phylogenetically independent contrasts</vt:lpstr>
      <vt:lpstr>Ancestral states</vt:lpstr>
      <vt:lpstr>Make a phylogeny</vt:lpstr>
      <vt:lpstr>Make a phylogeny</vt:lpstr>
      <vt:lpstr>Phylogenetically independent contrasts</vt:lpstr>
      <vt:lpstr>Did you finish early?</vt:lpstr>
    </vt:vector>
  </TitlesOfParts>
  <Company>University of Wollongong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pbyrne</dc:creator>
  <cp:lastModifiedBy>James Dorey</cp:lastModifiedBy>
  <cp:revision>766</cp:revision>
  <dcterms:created xsi:type="dcterms:W3CDTF">2011-05-31T01:37:10Z</dcterms:created>
  <dcterms:modified xsi:type="dcterms:W3CDTF">2024-08-15T22:11:27Z</dcterms:modified>
</cp:coreProperties>
</file>